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71" r:id="rId4"/>
    <p:sldId id="258" r:id="rId5"/>
    <p:sldId id="280" r:id="rId6"/>
    <p:sldId id="259" r:id="rId7"/>
    <p:sldId id="260" r:id="rId8"/>
    <p:sldId id="261" r:id="rId9"/>
    <p:sldId id="28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2" r:id="rId20"/>
    <p:sldId id="279" r:id="rId21"/>
    <p:sldId id="273" r:id="rId22"/>
    <p:sldId id="275" r:id="rId23"/>
    <p:sldId id="274" r:id="rId24"/>
    <p:sldId id="276" r:id="rId25"/>
    <p:sldId id="277" r:id="rId26"/>
    <p:sldId id="278" r:id="rId27"/>
    <p:sldId id="283" r:id="rId28"/>
    <p:sldId id="284" r:id="rId29"/>
    <p:sldId id="285" r:id="rId30"/>
    <p:sldId id="286" r:id="rId31"/>
    <p:sldId id="291" r:id="rId32"/>
    <p:sldId id="292" r:id="rId33"/>
    <p:sldId id="299" r:id="rId34"/>
    <p:sldId id="293" r:id="rId35"/>
    <p:sldId id="294" r:id="rId36"/>
    <p:sldId id="295" r:id="rId37"/>
    <p:sldId id="296" r:id="rId38"/>
    <p:sldId id="297" r:id="rId39"/>
    <p:sldId id="298" r:id="rId40"/>
    <p:sldId id="287" r:id="rId41"/>
    <p:sldId id="288" r:id="rId42"/>
    <p:sldId id="300" r:id="rId43"/>
    <p:sldId id="289" r:id="rId44"/>
    <p:sldId id="290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39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3911D4-C2D8-4B94-966C-BA462A8D0822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DDEE39F9-1CA4-4E2D-BC53-E93F1BCF43F3}">
      <dgm:prSet/>
      <dgm:spPr/>
      <dgm:t>
        <a:bodyPr/>
        <a:lstStyle/>
        <a:p>
          <a:pPr rtl="0"/>
          <a:r>
            <a:rPr lang="ru-RU" b="1" baseline="0" dirty="0" smtClean="0"/>
            <a:t>Спасибо за внимание</a:t>
          </a:r>
          <a:endParaRPr lang="ru-RU" b="1" baseline="0" dirty="0"/>
        </a:p>
      </dgm:t>
    </dgm:pt>
    <dgm:pt modelId="{86424EA3-2E5A-4E51-A3F0-6703B7BF0C86}" type="parTrans" cxnId="{F4060BDA-D38E-43D2-A40C-DD64960F2D7D}">
      <dgm:prSet/>
      <dgm:spPr/>
      <dgm:t>
        <a:bodyPr/>
        <a:lstStyle/>
        <a:p>
          <a:endParaRPr lang="ru-RU"/>
        </a:p>
      </dgm:t>
    </dgm:pt>
    <dgm:pt modelId="{5DD6B4B3-5509-4CF6-BBA6-F0EB665B7EB2}" type="sibTrans" cxnId="{F4060BDA-D38E-43D2-A40C-DD64960F2D7D}">
      <dgm:prSet/>
      <dgm:spPr/>
      <dgm:t>
        <a:bodyPr/>
        <a:lstStyle/>
        <a:p>
          <a:endParaRPr lang="ru-RU"/>
        </a:p>
      </dgm:t>
    </dgm:pt>
    <dgm:pt modelId="{99F96806-D167-4429-9311-7DCB13ADF98F}" type="pres">
      <dgm:prSet presAssocID="{A13911D4-C2D8-4B94-966C-BA462A8D082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3F5DE4B-8FD4-40F3-8B24-4A786C0826FE}" type="pres">
      <dgm:prSet presAssocID="{DDEE39F9-1CA4-4E2D-BC53-E93F1BCF43F3}" presName="composite" presStyleCnt="0"/>
      <dgm:spPr/>
    </dgm:pt>
    <dgm:pt modelId="{3D244843-F76E-497A-BCCA-4A5B8525DA29}" type="pres">
      <dgm:prSet presAssocID="{DDEE39F9-1CA4-4E2D-BC53-E93F1BCF43F3}" presName="imgShp" presStyleLbl="fgImgPlace1" presStyleIdx="0" presStyleCnt="1"/>
      <dgm:spPr/>
    </dgm:pt>
    <dgm:pt modelId="{BA9F8633-E1C6-470C-9B9C-71F35CAA36F9}" type="pres">
      <dgm:prSet presAssocID="{DDEE39F9-1CA4-4E2D-BC53-E93F1BCF43F3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4060BDA-D38E-43D2-A40C-DD64960F2D7D}" srcId="{A13911D4-C2D8-4B94-966C-BA462A8D0822}" destId="{DDEE39F9-1CA4-4E2D-BC53-E93F1BCF43F3}" srcOrd="0" destOrd="0" parTransId="{86424EA3-2E5A-4E51-A3F0-6703B7BF0C86}" sibTransId="{5DD6B4B3-5509-4CF6-BBA6-F0EB665B7EB2}"/>
    <dgm:cxn modelId="{5BF48875-FA3C-4833-A714-8DB0F4BDD3E9}" type="presOf" srcId="{DDEE39F9-1CA4-4E2D-BC53-E93F1BCF43F3}" destId="{BA9F8633-E1C6-470C-9B9C-71F35CAA36F9}" srcOrd="0" destOrd="0" presId="urn:microsoft.com/office/officeart/2005/8/layout/vList3"/>
    <dgm:cxn modelId="{47CBA307-6663-4D29-BA6F-B45574D2A5E1}" type="presOf" srcId="{A13911D4-C2D8-4B94-966C-BA462A8D0822}" destId="{99F96806-D167-4429-9311-7DCB13ADF98F}" srcOrd="0" destOrd="0" presId="urn:microsoft.com/office/officeart/2005/8/layout/vList3"/>
    <dgm:cxn modelId="{6C8F6B22-68C6-4E19-9D2F-9E5DE73E65DC}" type="presParOf" srcId="{99F96806-D167-4429-9311-7DCB13ADF98F}" destId="{23F5DE4B-8FD4-40F3-8B24-4A786C0826FE}" srcOrd="0" destOrd="0" presId="urn:microsoft.com/office/officeart/2005/8/layout/vList3"/>
    <dgm:cxn modelId="{068F8C96-D21B-401A-9CCC-24966133DBCC}" type="presParOf" srcId="{23F5DE4B-8FD4-40F3-8B24-4A786C0826FE}" destId="{3D244843-F76E-497A-BCCA-4A5B8525DA29}" srcOrd="0" destOrd="0" presId="urn:microsoft.com/office/officeart/2005/8/layout/vList3"/>
    <dgm:cxn modelId="{5B5B9F62-353C-4416-9A22-E892CE3A63CA}" type="presParOf" srcId="{23F5DE4B-8FD4-40F3-8B24-4A786C0826FE}" destId="{BA9F8633-E1C6-470C-9B9C-71F35CAA36F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A9F8633-E1C6-470C-9B9C-71F35CAA36F9}">
      <dsp:nvSpPr>
        <dsp:cNvPr id="0" name=""/>
        <dsp:cNvSpPr/>
      </dsp:nvSpPr>
      <dsp:spPr>
        <a:xfrm rot="10800000">
          <a:off x="1642490" y="0"/>
          <a:ext cx="5168646" cy="136245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805" tIns="144780" rIns="270256" bIns="144780" numCol="1" spcCol="1270" anchor="ctr" anchorCtr="0">
          <a:noAutofit/>
        </a:bodyPr>
        <a:lstStyle/>
        <a:p>
          <a:pPr lvl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b="1" kern="1200" baseline="0" dirty="0" smtClean="0"/>
            <a:t>Спасибо за внимание</a:t>
          </a:r>
          <a:endParaRPr lang="ru-RU" sz="3800" b="1" kern="1200" baseline="0" dirty="0"/>
        </a:p>
      </dsp:txBody>
      <dsp:txXfrm rot="10800000">
        <a:off x="1642490" y="0"/>
        <a:ext cx="5168646" cy="1362455"/>
      </dsp:txXfrm>
    </dsp:sp>
    <dsp:sp modelId="{3D244843-F76E-497A-BCCA-4A5B8525DA29}">
      <dsp:nvSpPr>
        <dsp:cNvPr id="0" name=""/>
        <dsp:cNvSpPr/>
      </dsp:nvSpPr>
      <dsp:spPr>
        <a:xfrm>
          <a:off x="961262" y="0"/>
          <a:ext cx="1362455" cy="136245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B85C0-E30D-46C7-9DE2-F2FC6DAB1E6A}" type="datetimeFigureOut">
              <a:rPr lang="ru-RU" smtClean="0"/>
              <a:pPr/>
              <a:t>04.05.2015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C172D-2E3F-4C5F-8C7B-39E1648883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B85C0-E30D-46C7-9DE2-F2FC6DAB1E6A}" type="datetimeFigureOut">
              <a:rPr lang="ru-RU" smtClean="0"/>
              <a:pPr/>
              <a:t>04.05.2015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C172D-2E3F-4C5F-8C7B-39E1648883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B85C0-E30D-46C7-9DE2-F2FC6DAB1E6A}" type="datetimeFigureOut">
              <a:rPr lang="ru-RU" smtClean="0"/>
              <a:pPr/>
              <a:t>04.05.2015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C172D-2E3F-4C5F-8C7B-39E1648883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B85C0-E30D-46C7-9DE2-F2FC6DAB1E6A}" type="datetimeFigureOut">
              <a:rPr lang="ru-RU" smtClean="0"/>
              <a:pPr/>
              <a:t>04.05.2015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C172D-2E3F-4C5F-8C7B-39E1648883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B85C0-E30D-46C7-9DE2-F2FC6DAB1E6A}" type="datetimeFigureOut">
              <a:rPr lang="ru-RU" smtClean="0"/>
              <a:pPr/>
              <a:t>04.05.2015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C172D-2E3F-4C5F-8C7B-39E1648883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B85C0-E30D-46C7-9DE2-F2FC6DAB1E6A}" type="datetimeFigureOut">
              <a:rPr lang="ru-RU" smtClean="0"/>
              <a:pPr/>
              <a:t>04.05.2015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C172D-2E3F-4C5F-8C7B-39E1648883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B85C0-E30D-46C7-9DE2-F2FC6DAB1E6A}" type="datetimeFigureOut">
              <a:rPr lang="ru-RU" smtClean="0"/>
              <a:pPr/>
              <a:t>04.05.2015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C172D-2E3F-4C5F-8C7B-39E1648883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B85C0-E30D-46C7-9DE2-F2FC6DAB1E6A}" type="datetimeFigureOut">
              <a:rPr lang="ru-RU" smtClean="0"/>
              <a:pPr/>
              <a:t>04.05.2015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C172D-2E3F-4C5F-8C7B-39E1648883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B85C0-E30D-46C7-9DE2-F2FC6DAB1E6A}" type="datetimeFigureOut">
              <a:rPr lang="ru-RU" smtClean="0"/>
              <a:pPr/>
              <a:t>04.05.2015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C172D-2E3F-4C5F-8C7B-39E1648883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B85C0-E30D-46C7-9DE2-F2FC6DAB1E6A}" type="datetimeFigureOut">
              <a:rPr lang="ru-RU" smtClean="0"/>
              <a:pPr/>
              <a:t>04.05.2015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C172D-2E3F-4C5F-8C7B-39E1648883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B85C0-E30D-46C7-9DE2-F2FC6DAB1E6A}" type="datetimeFigureOut">
              <a:rPr lang="ru-RU" smtClean="0"/>
              <a:pPr/>
              <a:t>04.05.2015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42C172D-2E3F-4C5F-8C7B-39E1648883F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8DB85C0-E30D-46C7-9DE2-F2FC6DAB1E6A}" type="datetimeFigureOut">
              <a:rPr lang="ru-RU" smtClean="0"/>
              <a:pPr/>
              <a:t>04.05.2015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42C172D-2E3F-4C5F-8C7B-39E1648883F5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Проект «Цвети земля цвети»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 во II младшей группе «Лучики»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Воспитатели: Фролова М.А.</a:t>
            </a:r>
            <a:br>
              <a:rPr lang="ru-RU" dirty="0"/>
            </a:br>
            <a:r>
              <a:rPr lang="ru-RU" dirty="0"/>
              <a:t> Фатеева А.В. </a:t>
            </a:r>
          </a:p>
          <a:p>
            <a:r>
              <a:rPr lang="ru-RU" dirty="0"/>
              <a:t>МДОУ « Детский сад N24</a:t>
            </a:r>
            <a:br>
              <a:rPr lang="ru-RU" dirty="0"/>
            </a:br>
            <a:r>
              <a:rPr lang="ru-RU" dirty="0"/>
              <a:t> «Золотая рыбка», </a:t>
            </a:r>
            <a:br>
              <a:rPr lang="ru-RU" dirty="0"/>
            </a:br>
            <a:r>
              <a:rPr lang="ru-RU" dirty="0"/>
              <a:t>Тверская обл. г. Кимры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Выставка работ</a:t>
            </a:r>
            <a:endParaRPr lang="ru-RU" dirty="0"/>
          </a:p>
        </p:txBody>
      </p:sp>
      <p:pic>
        <p:nvPicPr>
          <p:cNvPr id="4" name="Содержимое 3" descr="201504151107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71670" y="2214554"/>
            <a:ext cx="4714908" cy="38679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«Посадка лука и семян цветов»</a:t>
            </a:r>
            <a:br>
              <a:rPr lang="ru-RU" dirty="0" smtClean="0"/>
            </a:br>
            <a:r>
              <a:rPr lang="ru-RU" dirty="0" smtClean="0"/>
              <a:t>Создания огорода в группе.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2071678"/>
            <a:ext cx="6572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Цель: </a:t>
            </a:r>
            <a:r>
              <a:rPr lang="ru-RU" dirty="0" smtClean="0"/>
              <a:t>расширение представлений детей о луке, его свойствах, полезных качествах, технологии его выращивания. Объяснить детям как  растут цветы на клумбе.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3429000"/>
            <a:ext cx="61436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Предварительная работа: </a:t>
            </a:r>
            <a:r>
              <a:rPr lang="ru-RU" dirty="0" smtClean="0"/>
              <a:t>рассматривание луковицы, дидактические игры по ознакомлению с овощами, рассказ воспитателя о луке и его свойствах. Рассматривание картинок с изображением цветов на клумбе.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4929198"/>
            <a:ext cx="50720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Материал:</a:t>
            </a:r>
            <a:r>
              <a:rPr lang="ru-RU" dirty="0" smtClean="0"/>
              <a:t> луковицы,  семена цветов, ящик с землёй, лейка.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Ход занятия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2000240"/>
            <a:ext cx="800105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Рассказ о луке и его свойствах.</a:t>
            </a:r>
          </a:p>
          <a:p>
            <a:r>
              <a:rPr lang="ru-RU" dirty="0" smtClean="0"/>
              <a:t>Лук – огородное растение, распространённое во всём мире. С древних времён лук применялся как лекарственное растение. Известно, что египтяне разводили лук на больших площадях и употребляли его в огромных количествах, не страшась специфического запаха. В далёкой стране, Греции, лук входил в число самых часто употребляемых любимых и овощей, употребляли его в основном богатые люди. Потом лук стал пищей простых людей, но все признавали его бесчисленные достоинства и целебные свойства.</a:t>
            </a:r>
          </a:p>
          <a:p>
            <a:r>
              <a:rPr lang="ru-RU" dirty="0" smtClean="0"/>
              <a:t>И сейчас лук широко используется не только как продукт питания, но и как необходимое народное средство при лечении ангины, кашля и насморка.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500043"/>
            <a:ext cx="87154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– Мы сегодня будем сажать лук в землю и понаблюдаем, что же произойдет. Кто знает что вырастет из лука? (росток) Длинные зелёные листики. У лука они называются пёрышки или стрелки, потому что на них похожи. Все основные витамины скапливаются именно в стрелках, поэтому очень важно употреблять в пищу зелёный лук. В луке содержатся витамины группы С. Эти витамины защищают организм от различных болезней, особенно от простуды и гриппа.</a:t>
            </a:r>
          </a:p>
        </p:txBody>
      </p:sp>
      <p:pic>
        <p:nvPicPr>
          <p:cNvPr id="1026" name="Picture 2" descr="D:\для работы\100ANDRO\DSC_0068.jpg"/>
          <p:cNvPicPr>
            <a:picLocks noChangeAspect="1" noChangeArrowheads="1"/>
          </p:cNvPicPr>
          <p:nvPr/>
        </p:nvPicPr>
        <p:blipFill>
          <a:blip r:embed="rId2" cstate="print"/>
          <a:srcRect l="11290" t="11152"/>
          <a:stretch>
            <a:fillRect/>
          </a:stretch>
        </p:blipFill>
        <p:spPr bwMode="auto">
          <a:xfrm>
            <a:off x="214282" y="2571744"/>
            <a:ext cx="4214842" cy="4021249"/>
          </a:xfrm>
          <a:prstGeom prst="rect">
            <a:avLst/>
          </a:prstGeom>
          <a:noFill/>
        </p:spPr>
      </p:pic>
      <p:pic>
        <p:nvPicPr>
          <p:cNvPr id="1027" name="Picture 3" descr="D:\для работы\100ANDRO\DSC_00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428868"/>
            <a:ext cx="4000528" cy="428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Посадка лука</a:t>
            </a:r>
            <a:endParaRPr lang="ru-RU" dirty="0"/>
          </a:p>
        </p:txBody>
      </p:sp>
      <p:pic>
        <p:nvPicPr>
          <p:cNvPr id="5" name="Содержимое 4" descr="DSC_007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39518" t="655" r="22877"/>
          <a:stretch>
            <a:fillRect/>
          </a:stretch>
        </p:blipFill>
        <p:spPr>
          <a:xfrm>
            <a:off x="571472" y="1909252"/>
            <a:ext cx="3286148" cy="4495320"/>
          </a:xfrm>
        </p:spPr>
      </p:pic>
      <p:pic>
        <p:nvPicPr>
          <p:cNvPr id="6" name="Содержимое 5" descr="DSC_008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22878"/>
          <a:stretch>
            <a:fillRect/>
          </a:stretch>
        </p:blipFill>
        <p:spPr>
          <a:xfrm>
            <a:off x="4572000" y="1928802"/>
            <a:ext cx="4114800" cy="450059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Показ семян цветов</a:t>
            </a:r>
            <a:endParaRPr lang="ru-RU" dirty="0"/>
          </a:p>
        </p:txBody>
      </p:sp>
      <p:pic>
        <p:nvPicPr>
          <p:cNvPr id="5" name="Содержимое 4" descr="2015041510173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57430"/>
            <a:ext cx="4038600" cy="2916245"/>
          </a:xfrm>
        </p:spPr>
      </p:pic>
      <p:pic>
        <p:nvPicPr>
          <p:cNvPr id="6" name="Содержимое 5" descr="2015041510181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57430"/>
            <a:ext cx="4038600" cy="291624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Посадка семян</a:t>
            </a:r>
            <a:endParaRPr lang="ru-RU" dirty="0"/>
          </a:p>
        </p:txBody>
      </p:sp>
      <p:pic>
        <p:nvPicPr>
          <p:cNvPr id="5" name="Содержимое 4" descr="2015041510284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3001962"/>
            <a:ext cx="4038600" cy="2271713"/>
          </a:xfrm>
        </p:spPr>
      </p:pic>
      <p:pic>
        <p:nvPicPr>
          <p:cNvPr id="12" name="Содержимое 11" descr="20150415103314-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420469" y="1920875"/>
            <a:ext cx="2494062" cy="44338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/>
              <a:t>Технология посадки</a:t>
            </a: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Сделать лунку и положить туда семя, затем засыпать лунку землей.</a:t>
            </a:r>
            <a:endParaRPr lang="ru-RU" sz="2800" dirty="0"/>
          </a:p>
        </p:txBody>
      </p:sp>
      <p:pic>
        <p:nvPicPr>
          <p:cNvPr id="5" name="Содержимое 4" descr="20150415103322-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845050" y="1676400"/>
            <a:ext cx="3513164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 огород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935480"/>
            <a:ext cx="8186766" cy="1493520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Теперь выберем самое подходящее место для нашей посадки, светлое и тёплое.</a:t>
            </a:r>
          </a:p>
          <a:p>
            <a:r>
              <a:rPr lang="ru-RU" dirty="0" smtClean="0"/>
              <a:t>Куда мы поставим наши посаженные цветы и лук, чтобы они у нас лучше росли? (На подоконник). Правильно, поближе к солнышку. Теперь мы каждый день будем наблюдать, как растет наш лук. </a:t>
            </a:r>
            <a:endParaRPr lang="ru-RU" dirty="0"/>
          </a:p>
        </p:txBody>
      </p:sp>
      <p:pic>
        <p:nvPicPr>
          <p:cNvPr id="2049" name="Picture 1" descr="D:\для работы\фото группы\Фото занятий 2 мл. группа\DSC_0147.jpg"/>
          <p:cNvPicPr>
            <a:picLocks noChangeAspect="1" noChangeArrowheads="1"/>
          </p:cNvPicPr>
          <p:nvPr/>
        </p:nvPicPr>
        <p:blipFill>
          <a:blip r:embed="rId2" cstate="print"/>
          <a:srcRect t="23256"/>
          <a:stretch>
            <a:fillRect/>
          </a:stretch>
        </p:blipFill>
        <p:spPr bwMode="auto">
          <a:xfrm>
            <a:off x="1643042" y="3286124"/>
            <a:ext cx="6143668" cy="3071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22471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Домашнее задание </a:t>
            </a:r>
            <a:br>
              <a:rPr lang="ru-RU" dirty="0" smtClean="0"/>
            </a:br>
            <a:r>
              <a:rPr lang="ru-RU" dirty="0" smtClean="0"/>
              <a:t>для детей и родителей – рисунок на тему «Признаки весны»</a:t>
            </a:r>
            <a:endParaRPr lang="ru-RU" dirty="0"/>
          </a:p>
        </p:txBody>
      </p:sp>
      <p:pic>
        <p:nvPicPr>
          <p:cNvPr id="4" name="Содержимое 3" descr="DSC_01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9829" b="10871"/>
          <a:stretch>
            <a:fillRect/>
          </a:stretch>
        </p:blipFill>
        <p:spPr>
          <a:xfrm>
            <a:off x="214283" y="2357430"/>
            <a:ext cx="8237152" cy="414340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Паспорт  проекта.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b="1" dirty="0"/>
              <a:t>Вид проекта: </a:t>
            </a:r>
            <a:r>
              <a:rPr lang="ru-RU" dirty="0"/>
              <a:t>познавательно-информационный с заданным результатом, групповой.</a:t>
            </a:r>
          </a:p>
          <a:p>
            <a:r>
              <a:rPr lang="ru-RU" b="1" dirty="0"/>
              <a:t>Продолжительность: </a:t>
            </a:r>
            <a:r>
              <a:rPr lang="ru-RU" dirty="0"/>
              <a:t>среднесрочный  (с 01.04.2015г. по 01.05.2015г.).</a:t>
            </a:r>
          </a:p>
          <a:p>
            <a:r>
              <a:rPr lang="ru-RU" b="1" dirty="0" smtClean="0"/>
              <a:t>Участники:</a:t>
            </a:r>
            <a:r>
              <a:rPr lang="ru-RU" dirty="0"/>
              <a:t> </a:t>
            </a:r>
            <a:r>
              <a:rPr lang="ru-RU" dirty="0" smtClean="0"/>
              <a:t>воспитатели и</a:t>
            </a:r>
            <a:r>
              <a:rPr lang="ru-RU" b="1" dirty="0"/>
              <a:t> </a:t>
            </a:r>
            <a:r>
              <a:rPr lang="ru-RU" dirty="0"/>
              <a:t>дети второй младшей группы «Лучики»,  музыкальный руководитель, родители воспитанников.</a:t>
            </a:r>
          </a:p>
          <a:p>
            <a:r>
              <a:rPr lang="ru-RU" b="1" dirty="0"/>
              <a:t>Образовательная область: </a:t>
            </a:r>
            <a:r>
              <a:rPr lang="ru-RU" dirty="0"/>
              <a:t>познание, коммуникация.</a:t>
            </a:r>
          </a:p>
          <a:p>
            <a:r>
              <a:rPr lang="ru-RU" b="1" dirty="0"/>
              <a:t>Актуальность: </a:t>
            </a:r>
            <a:r>
              <a:rPr lang="ru-RU" dirty="0"/>
              <a:t>экологически-грамотное отношение к природе.</a:t>
            </a:r>
          </a:p>
          <a:p>
            <a:r>
              <a:rPr lang="ru-RU" b="1" dirty="0"/>
              <a:t>Цели проекта: </a:t>
            </a:r>
            <a:r>
              <a:rPr lang="ru-RU" dirty="0"/>
              <a:t>создание благоприятных условий на участке детского сада для экологического воспитания детей.</a:t>
            </a:r>
          </a:p>
          <a:p>
            <a:r>
              <a:rPr lang="ru-RU" b="1" dirty="0"/>
              <a:t>Задачи проекта: </a:t>
            </a:r>
            <a:r>
              <a:rPr lang="ru-RU" dirty="0"/>
              <a:t>сформировать знания детей о деревьях (берёза, липа, ель), воспитание любви к природе.</a:t>
            </a:r>
          </a:p>
          <a:p>
            <a:r>
              <a:rPr lang="ru-RU" b="1" dirty="0"/>
              <a:t>Предполагаемый результат: </a:t>
            </a:r>
            <a:r>
              <a:rPr lang="ru-RU" dirty="0"/>
              <a:t>умение детей вести себя экологически правильно в природе.</a:t>
            </a:r>
          </a:p>
          <a:p>
            <a:r>
              <a:rPr lang="ru-RU" b="1" dirty="0"/>
              <a:t>Предварительная работа: </a:t>
            </a:r>
            <a:r>
              <a:rPr lang="ru-RU" dirty="0"/>
              <a:t>наблюдения, сбор материала, беседы, чтения художественной литературы.</a:t>
            </a:r>
          </a:p>
          <a:p>
            <a:r>
              <a:rPr lang="ru-RU" b="1" dirty="0"/>
              <a:t>Участие специалистов ДОУ в осуществлении проекта: </a:t>
            </a:r>
            <a:r>
              <a:rPr lang="ru-RU" dirty="0"/>
              <a:t>привлечение музыкального руководителя.</a:t>
            </a:r>
          </a:p>
          <a:p>
            <a:r>
              <a:rPr lang="ru-RU" b="1" dirty="0"/>
              <a:t>Работа с родителями: </a:t>
            </a:r>
            <a:r>
              <a:rPr lang="ru-RU" dirty="0"/>
              <a:t>консультация, анкетирование.</a:t>
            </a:r>
          </a:p>
          <a:p>
            <a:r>
              <a:rPr lang="ru-RU" b="1" dirty="0"/>
              <a:t>Продукт проектной деятельности: </a:t>
            </a:r>
            <a:r>
              <a:rPr lang="ru-RU" dirty="0"/>
              <a:t>выставка рисунков На тему «Весна»  родителей с детьми; выставка  рисунков «Деревья нашего детского сада»; путешествие с детьми по экологической тропинке, презентация проекта.</a:t>
            </a:r>
          </a:p>
          <a:p>
            <a:r>
              <a:rPr lang="ru-RU" b="1" dirty="0"/>
              <a:t>                                    «Изучение и наблюдение природы породило науку»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                                                                                                               Цицерон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Хоровод «Березка»</a:t>
            </a:r>
            <a:endParaRPr lang="ru-RU" dirty="0"/>
          </a:p>
        </p:txBody>
      </p:sp>
      <p:pic>
        <p:nvPicPr>
          <p:cNvPr id="6" name="Содержимое 5" descr="DSC_01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70278" y="1935163"/>
            <a:ext cx="7803444" cy="4389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Рисование «Деревья на нашем участке»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 </a:t>
            </a:r>
            <a:r>
              <a:rPr lang="ru-RU" dirty="0" smtClean="0"/>
              <a:t>Учить детей создавать в рисовании образ дерева; рисовать предметы, состоящие из прямых вертикальных и наклонных линий, располагать изображения по всему листу бумаги, рисовать крупно, во весь лист. </a:t>
            </a:r>
          </a:p>
          <a:p>
            <a:r>
              <a:rPr lang="ru-RU" dirty="0" smtClean="0"/>
              <a:t>Формирование у детей интереса к художественному творчеству, формировать нравственные качества и уважительное отношение к растительности и животному миру природы. </a:t>
            </a:r>
          </a:p>
          <a:p>
            <a:r>
              <a:rPr lang="ru-RU" dirty="0" smtClean="0"/>
              <a:t>Продолжать учить рисовать красками.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 Задачи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b="1" dirty="0" smtClean="0"/>
              <a:t>Воспитательные</a:t>
            </a:r>
            <a:r>
              <a:rPr lang="ru-RU" dirty="0" smtClean="0"/>
              <a:t>:</a:t>
            </a:r>
          </a:p>
          <a:p>
            <a:r>
              <a:rPr lang="ru-RU" dirty="0" smtClean="0"/>
              <a:t> Воспитывать доброе отношение к представителям живой природы, чувство радости возникающее при создании удачного изображения.</a:t>
            </a:r>
          </a:p>
          <a:p>
            <a:r>
              <a:rPr lang="ru-RU" dirty="0" smtClean="0"/>
              <a:t> </a:t>
            </a:r>
            <a:r>
              <a:rPr lang="ru-RU" b="1" dirty="0" smtClean="0"/>
              <a:t>Развивающие:</a:t>
            </a:r>
            <a:endParaRPr lang="ru-RU" dirty="0" smtClean="0"/>
          </a:p>
          <a:p>
            <a:r>
              <a:rPr lang="ru-RU" dirty="0" smtClean="0"/>
              <a:t> Развивать чувство гордости за правильно выполненную работу.</a:t>
            </a:r>
          </a:p>
          <a:p>
            <a:r>
              <a:rPr lang="ru-RU" dirty="0" smtClean="0"/>
              <a:t> Развивать внимание, речь, общую моторику.</a:t>
            </a:r>
          </a:p>
          <a:p>
            <a:r>
              <a:rPr lang="ru-RU" dirty="0" smtClean="0"/>
              <a:t> Развивать умение отгадывать загадки.</a:t>
            </a:r>
          </a:p>
          <a:p>
            <a:r>
              <a:rPr lang="ru-RU" b="1" dirty="0" smtClean="0"/>
              <a:t> Обучающие:</a:t>
            </a:r>
            <a:endParaRPr lang="ru-RU" dirty="0" smtClean="0"/>
          </a:p>
          <a:p>
            <a:r>
              <a:rPr lang="ru-RU" dirty="0" smtClean="0"/>
              <a:t> Систематизировать и закрепить понятия "больше", "меньше", столько же", "поровну"; дифференцировать домашних и диких животных по их основным признакам.</a:t>
            </a:r>
          </a:p>
          <a:p>
            <a:r>
              <a:rPr lang="ru-RU" dirty="0" smtClean="0"/>
              <a:t> Закрепить знания о временах года, о признаках весны. Учить аккуратно, пользоваться кисточками и гуашью.</a:t>
            </a:r>
          </a:p>
          <a:p>
            <a:r>
              <a:rPr lang="ru-RU" b="1" dirty="0" smtClean="0"/>
              <a:t> Виды детской деятельности</a:t>
            </a:r>
            <a:r>
              <a:rPr lang="ru-RU" dirty="0" smtClean="0"/>
              <a:t>: игровая, продуктивная, коммуникативная, познавательно – исследовательская. 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Ход занятия</a:t>
            </a:r>
            <a:endParaRPr lang="ru-RU" dirty="0"/>
          </a:p>
        </p:txBody>
      </p:sp>
      <p:pic>
        <p:nvPicPr>
          <p:cNvPr id="11" name="Содержимое 10" descr="DSC_013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b="9722"/>
          <a:stretch>
            <a:fillRect/>
          </a:stretch>
        </p:blipFill>
        <p:spPr>
          <a:xfrm>
            <a:off x="457200" y="2623344"/>
            <a:ext cx="4038600" cy="3020234"/>
          </a:xfrm>
        </p:spPr>
      </p:pic>
      <p:pic>
        <p:nvPicPr>
          <p:cNvPr id="14" name="Содержимое 13" descr="DSC_013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623344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Рисуем дерево</a:t>
            </a:r>
            <a:endParaRPr lang="ru-RU" dirty="0"/>
          </a:p>
        </p:txBody>
      </p:sp>
      <p:pic>
        <p:nvPicPr>
          <p:cNvPr id="5" name="Содержимое 4" descr="DSC_013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23344"/>
            <a:ext cx="4038600" cy="3028950"/>
          </a:xfrm>
        </p:spPr>
      </p:pic>
      <p:pic>
        <p:nvPicPr>
          <p:cNvPr id="10" name="Содержимое 9" descr="DSC_014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623344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Рисуем листочки</a:t>
            </a:r>
            <a:endParaRPr lang="ru-RU" dirty="0"/>
          </a:p>
        </p:txBody>
      </p:sp>
      <p:pic>
        <p:nvPicPr>
          <p:cNvPr id="5" name="Содержимое 4" descr="DSC_008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t="655" r="14033"/>
          <a:stretch>
            <a:fillRect/>
          </a:stretch>
        </p:blipFill>
        <p:spPr>
          <a:xfrm>
            <a:off x="500034" y="2571744"/>
            <a:ext cx="3857652" cy="3256778"/>
          </a:xfrm>
        </p:spPr>
      </p:pic>
      <p:pic>
        <p:nvPicPr>
          <p:cNvPr id="8" name="Содержимое 7" descr="DSC_008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623344"/>
            <a:ext cx="4038600" cy="323454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Выставка рисунков</a:t>
            </a:r>
            <a:endParaRPr lang="ru-RU" dirty="0"/>
          </a:p>
        </p:txBody>
      </p:sp>
      <p:pic>
        <p:nvPicPr>
          <p:cNvPr id="4" name="Содержимое 3" descr="DSC_00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Настольные игры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dirty="0" smtClean="0"/>
              <a:t>«Времена года»</a:t>
            </a:r>
          </a:p>
          <a:p>
            <a:r>
              <a:rPr lang="ru-RU" dirty="0" smtClean="0"/>
              <a:t>«Как зовут тебя деревце?»</a:t>
            </a:r>
          </a:p>
          <a:p>
            <a:r>
              <a:rPr lang="ru-RU" dirty="0" smtClean="0"/>
              <a:t>«Во саду ли в огороде»</a:t>
            </a:r>
          </a:p>
          <a:p>
            <a:r>
              <a:rPr lang="ru-RU" b="1" dirty="0" smtClean="0"/>
              <a:t>Цели:</a:t>
            </a:r>
            <a:r>
              <a:rPr lang="ru-RU" dirty="0" smtClean="0"/>
              <a:t> формирование представлений детей об окружающем мире, развитие коммуникативных навыков</a:t>
            </a:r>
          </a:p>
          <a:p>
            <a:endParaRPr lang="ru-RU" dirty="0"/>
          </a:p>
        </p:txBody>
      </p:sp>
      <p:pic>
        <p:nvPicPr>
          <p:cNvPr id="5" name="Содержимое 4" descr="DSC_008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2045493"/>
            <a:ext cx="5111750" cy="38338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Подвижные игры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dirty="0" smtClean="0"/>
              <a:t>: «Кто больше соберет»,</a:t>
            </a:r>
          </a:p>
          <a:p>
            <a:r>
              <a:rPr lang="ru-RU" dirty="0" smtClean="0"/>
              <a:t> «Ножки, ножки», </a:t>
            </a:r>
          </a:p>
          <a:p>
            <a:r>
              <a:rPr lang="ru-RU" dirty="0" smtClean="0"/>
              <a:t>«Найди свой домик», </a:t>
            </a:r>
          </a:p>
          <a:p>
            <a:r>
              <a:rPr lang="ru-RU" dirty="0" smtClean="0"/>
              <a:t>«Ежик», </a:t>
            </a:r>
          </a:p>
          <a:p>
            <a:r>
              <a:rPr lang="ru-RU" dirty="0" smtClean="0"/>
              <a:t>«Мы с друзьями».</a:t>
            </a:r>
            <a:endParaRPr lang="ru-RU" dirty="0"/>
          </a:p>
        </p:txBody>
      </p:sp>
      <p:pic>
        <p:nvPicPr>
          <p:cNvPr id="5" name="Содержимое 4" descr="2015041010460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2045493"/>
            <a:ext cx="5111750" cy="38338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Беседы: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35480"/>
            <a:ext cx="7043758" cy="4422478"/>
          </a:xfrm>
        </p:spPr>
        <p:txBody>
          <a:bodyPr/>
          <a:lstStyle/>
          <a:p>
            <a:r>
              <a:rPr lang="ru-RU" dirty="0" smtClean="0"/>
              <a:t>«Идем на экскурсию (пешая экскурсия)»</a:t>
            </a:r>
          </a:p>
          <a:p>
            <a:r>
              <a:rPr lang="ru-RU" dirty="0" smtClean="0"/>
              <a:t>«Осторожно: грибы и растения на участке </a:t>
            </a:r>
            <a:r>
              <a:rPr lang="ru-RU" dirty="0" err="1" smtClean="0"/>
              <a:t>д</a:t>
            </a:r>
            <a:r>
              <a:rPr lang="ru-RU" dirty="0" smtClean="0"/>
              <a:t>/с»</a:t>
            </a:r>
          </a:p>
          <a:p>
            <a:r>
              <a:rPr lang="ru-RU" dirty="0" smtClean="0"/>
              <a:t>«Правила поведения на участке </a:t>
            </a:r>
            <a:r>
              <a:rPr lang="ru-RU" dirty="0" err="1" smtClean="0"/>
              <a:t>д</a:t>
            </a:r>
            <a:r>
              <a:rPr lang="ru-RU" dirty="0" smtClean="0"/>
              <a:t>/сада во время прогулки»</a:t>
            </a:r>
          </a:p>
          <a:p>
            <a:r>
              <a:rPr lang="ru-RU" dirty="0" smtClean="0"/>
              <a:t>«Насекомые - польза и вред»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28596" y="1421713"/>
            <a:ext cx="8286808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Актуальность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          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Заложить любовь к Родине, к родному краю, к родной природе, к людям можно только в младшем возрасте. Потом поменять мировоззрение, изменить представления и взгляды человека на окружающее необычайно сложно. Именно поэтому важно своевременно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развивать экологическое сознание маленькой личности.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       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Современные дети редко общаются с природой. Экологическое образование начинается со знакомства с объектами ближайшего окружения, с которыми ребенок сталкивается каждый день. В любом городе можно найти интересные для наблюдений природные объекты: деревья, травы, насекомых, птиц. Огромную роль в экологическом образовании детей дошкольного возраста играет практическая, исследовательская деятельность в природных условиях. Ведь в процессе детского исследования ребенок получает конкретные познавательные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навыки: учится наблюдать, рассуждать, планировать работу, учится прогнозировать результат, экспериментировать, сравнивать, анализировать, делать выводы и обобщения, словом развивает познавательные способности. Поэтому, детям предоставляется дополнительная возможность приобщиться к исследовательской работе, как к ведущему способу познания окружающего мира.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Разучивание стихов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35480"/>
            <a:ext cx="4114800" cy="4422478"/>
          </a:xfrm>
        </p:spPr>
        <p:txBody>
          <a:bodyPr/>
          <a:lstStyle/>
          <a:p>
            <a:r>
              <a:rPr lang="ru-RU" dirty="0" smtClean="0"/>
              <a:t>«У задумчивой березки»</a:t>
            </a:r>
          </a:p>
          <a:p>
            <a:r>
              <a:rPr lang="ru-RU" dirty="0" smtClean="0"/>
              <a:t>«Ласточка»</a:t>
            </a:r>
          </a:p>
          <a:p>
            <a:r>
              <a:rPr lang="ru-RU" dirty="0" smtClean="0"/>
              <a:t>«Солнышко»</a:t>
            </a:r>
          </a:p>
          <a:p>
            <a:r>
              <a:rPr lang="ru-RU" dirty="0" smtClean="0"/>
              <a:t> «Одуванчик»</a:t>
            </a:r>
          </a:p>
          <a:p>
            <a:r>
              <a:rPr lang="ru-RU" dirty="0" smtClean="0"/>
              <a:t>«Первые проталинки»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Отчетное занятие</a:t>
            </a:r>
            <a:br>
              <a:rPr lang="ru-RU" dirty="0" smtClean="0"/>
            </a:br>
            <a:r>
              <a:rPr lang="ru-RU" dirty="0" smtClean="0"/>
              <a:t>«Экскурсия в березовую рощу»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i="1" dirty="0" smtClean="0"/>
              <a:t>Цель: </a:t>
            </a:r>
            <a:r>
              <a:rPr lang="ru-RU" dirty="0" smtClean="0"/>
              <a:t>закрепить  названия</a:t>
            </a:r>
            <a:r>
              <a:rPr lang="ru-RU" i="1" dirty="0" smtClean="0"/>
              <a:t> дерево, куст; рассмотреть первые цветы; закрепить знания о живой и неживой природе.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Ход занятия</a:t>
            </a:r>
            <a:endParaRPr lang="ru-RU" dirty="0"/>
          </a:p>
        </p:txBody>
      </p:sp>
      <p:pic>
        <p:nvPicPr>
          <p:cNvPr id="4" name="Содержимое 3" descr="Изображение 0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19560" y="2928934"/>
            <a:ext cx="4658802" cy="3494101"/>
          </a:xfrm>
        </p:spPr>
      </p:pic>
      <p:sp>
        <p:nvSpPr>
          <p:cNvPr id="6" name="Прямоугольник 5"/>
          <p:cNvSpPr/>
          <p:nvPr/>
        </p:nvSpPr>
        <p:spPr>
          <a:xfrm>
            <a:off x="142844" y="1857364"/>
            <a:ext cx="35719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В сад весенний на прогулку</a:t>
            </a:r>
            <a:br>
              <a:rPr lang="ru-RU" dirty="0" smtClean="0"/>
            </a:br>
            <a:r>
              <a:rPr lang="ru-RU" dirty="0" smtClean="0"/>
              <a:t>Приглашаю вас пойти. </a:t>
            </a:r>
            <a:br>
              <a:rPr lang="ru-RU" dirty="0" smtClean="0"/>
            </a:br>
            <a:r>
              <a:rPr lang="ru-RU" dirty="0" smtClean="0"/>
              <a:t>Интересней приключенья,</a:t>
            </a:r>
            <a:br>
              <a:rPr lang="ru-RU" dirty="0" smtClean="0"/>
            </a:br>
            <a:r>
              <a:rPr lang="ru-RU" dirty="0" smtClean="0"/>
              <a:t>Нам, ребята, не найти.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Идем на экскурсию</a:t>
            </a:r>
            <a:endParaRPr lang="ru-RU" dirty="0"/>
          </a:p>
        </p:txBody>
      </p:sp>
      <p:pic>
        <p:nvPicPr>
          <p:cNvPr id="5" name="Содержимое 4" descr="Изображение 00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r="12264"/>
          <a:stretch>
            <a:fillRect/>
          </a:stretch>
        </p:blipFill>
        <p:spPr>
          <a:xfrm>
            <a:off x="457200" y="2623344"/>
            <a:ext cx="3757610" cy="3028950"/>
          </a:xfrm>
        </p:spPr>
      </p:pic>
      <p:pic>
        <p:nvPicPr>
          <p:cNvPr id="6" name="Содержимое 5" descr="Изображение 01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623344"/>
            <a:ext cx="4038600" cy="3028950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Здороваемся с солнышком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dirty="0" smtClean="0"/>
              <a:t>Утром солнышко встает</a:t>
            </a:r>
          </a:p>
          <a:p>
            <a:r>
              <a:rPr lang="ru-RU" dirty="0" smtClean="0"/>
              <a:t>Всех на улицу зовет</a:t>
            </a:r>
          </a:p>
          <a:p>
            <a:r>
              <a:rPr lang="ru-RU" dirty="0" smtClean="0"/>
              <a:t>Выхожу из дома я</a:t>
            </a:r>
          </a:p>
          <a:p>
            <a:r>
              <a:rPr lang="ru-RU" dirty="0" smtClean="0"/>
              <a:t>«Здравствуй солнце вот и я»</a:t>
            </a:r>
            <a:endParaRPr lang="ru-RU" dirty="0"/>
          </a:p>
        </p:txBody>
      </p:sp>
      <p:pic>
        <p:nvPicPr>
          <p:cNvPr id="7" name="Содержимое 6" descr="Изображение 02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13913"/>
          <a:stretch>
            <a:fillRect/>
          </a:stretch>
        </p:blipFill>
        <p:spPr>
          <a:xfrm>
            <a:off x="4286248" y="2045493"/>
            <a:ext cx="4400552" cy="38338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Березка прислала нам письмо</a:t>
            </a:r>
            <a:endParaRPr lang="ru-RU" dirty="0"/>
          </a:p>
        </p:txBody>
      </p:sp>
      <p:pic>
        <p:nvPicPr>
          <p:cNvPr id="5" name="Содержимое 4" descr="Изображение 03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23344"/>
            <a:ext cx="4038600" cy="3028950"/>
          </a:xfrm>
        </p:spPr>
      </p:pic>
      <p:pic>
        <p:nvPicPr>
          <p:cNvPr id="6" name="Содержимое 5" descr="Изображение 04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623344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Хоровод «Березка»</a:t>
            </a:r>
            <a:endParaRPr lang="ru-RU" dirty="0"/>
          </a:p>
        </p:txBody>
      </p:sp>
      <p:pic>
        <p:nvPicPr>
          <p:cNvPr id="5" name="Содержимое 4" descr="Изображение 04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23344"/>
            <a:ext cx="4038600" cy="3028950"/>
          </a:xfrm>
        </p:spPr>
      </p:pic>
      <p:pic>
        <p:nvPicPr>
          <p:cNvPr id="6" name="Содержимое 5" descr="Изображение 04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623344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Рассматриваем первые цветочки</a:t>
            </a:r>
            <a:endParaRPr lang="ru-RU" dirty="0"/>
          </a:p>
        </p:txBody>
      </p:sp>
      <p:pic>
        <p:nvPicPr>
          <p:cNvPr id="5" name="Содержимое 4" descr="Изображение 06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23344"/>
            <a:ext cx="4038600" cy="3028950"/>
          </a:xfrm>
        </p:spPr>
      </p:pic>
      <p:pic>
        <p:nvPicPr>
          <p:cNvPr id="6" name="Содержимое 5" descr="Изображение 06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623344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Прилетела пчелка Майя и принесла угощение</a:t>
            </a:r>
            <a:endParaRPr lang="ru-RU" dirty="0"/>
          </a:p>
        </p:txBody>
      </p:sp>
      <p:pic>
        <p:nvPicPr>
          <p:cNvPr id="5" name="Содержимое 4" descr="Изображение 07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23344"/>
            <a:ext cx="4038600" cy="3028950"/>
          </a:xfrm>
        </p:spPr>
      </p:pic>
      <p:pic>
        <p:nvPicPr>
          <p:cNvPr id="6" name="Содержимое 5" descr="Изображение 07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623344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Возвращение в детский сад</a:t>
            </a:r>
            <a:endParaRPr lang="ru-RU" dirty="0"/>
          </a:p>
        </p:txBody>
      </p:sp>
      <p:pic>
        <p:nvPicPr>
          <p:cNvPr id="5" name="Содержимое 4" descr="Изображение 06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23344"/>
            <a:ext cx="4038600" cy="3028950"/>
          </a:xfrm>
        </p:spPr>
      </p:pic>
      <p:pic>
        <p:nvPicPr>
          <p:cNvPr id="6" name="Содержимое 5" descr="Изображение 08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623344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Этапы </a:t>
            </a:r>
            <a:r>
              <a:rPr lang="ru-RU" b="1" dirty="0" smtClean="0"/>
              <a:t>проекта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b="1" dirty="0"/>
              <a:t>Проект  включает три основных этапа: 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1-й — подготовительный: постановка цели и задач, определение  направлений, объектов и методов исследования, предварительная работа с детьми и их родителями.</a:t>
            </a:r>
            <a:br>
              <a:rPr lang="ru-RU" dirty="0"/>
            </a:br>
            <a:r>
              <a:rPr lang="ru-RU" dirty="0"/>
              <a:t> 2-й — собственно исследовательский: поиск ответов на поставленные вопросы разными способами; составление экологической тропы с изучением природных объектов;</a:t>
            </a:r>
            <a:br>
              <a:rPr lang="ru-RU" dirty="0"/>
            </a:br>
            <a:r>
              <a:rPr lang="ru-RU" dirty="0"/>
              <a:t> 3-й — обобщающий (заключительный): обобщение результатов работы в самой различной форме, их анализ, закрепление полученных знаний.</a:t>
            </a:r>
          </a:p>
          <a:p>
            <a:r>
              <a:rPr lang="ru-RU" b="1" dirty="0"/>
              <a:t>Предварительная работа:</a:t>
            </a:r>
            <a:endParaRPr lang="ru-RU" dirty="0"/>
          </a:p>
          <a:p>
            <a:pPr lvl="0"/>
            <a:r>
              <a:rPr lang="ru-RU" dirty="0"/>
              <a:t>подбор иллюстративного материала по теме;</a:t>
            </a:r>
          </a:p>
          <a:p>
            <a:pPr lvl="0"/>
            <a:r>
              <a:rPr lang="ru-RU" dirty="0"/>
              <a:t>подбор литературы по теме;</a:t>
            </a:r>
          </a:p>
          <a:p>
            <a:pPr lvl="0"/>
            <a:r>
              <a:rPr lang="ru-RU" dirty="0"/>
              <a:t>подбор дидактических игр по экологии;</a:t>
            </a:r>
          </a:p>
          <a:p>
            <a:pPr lvl="0"/>
            <a:r>
              <a:rPr lang="ru-RU" dirty="0"/>
              <a:t>оформление уголка «Мир природы» в группе;</a:t>
            </a:r>
          </a:p>
          <a:p>
            <a:pPr lvl="0"/>
            <a:r>
              <a:rPr lang="ru-RU" dirty="0"/>
              <a:t>создание и оформление тропинки и ее карты-схемы;</a:t>
            </a:r>
          </a:p>
          <a:p>
            <a:pPr lvl="0"/>
            <a:r>
              <a:rPr lang="ru-RU" dirty="0"/>
              <a:t>наблюдение в природе на прогулке.</a:t>
            </a:r>
          </a:p>
          <a:p>
            <a:r>
              <a:rPr lang="ru-RU" b="1" dirty="0"/>
              <a:t>Сотрудничество с семьёй:</a:t>
            </a:r>
            <a:endParaRPr lang="ru-RU" dirty="0"/>
          </a:p>
          <a:p>
            <a:pPr lvl="0"/>
            <a:r>
              <a:rPr lang="ru-RU" dirty="0"/>
              <a:t>Анкетирование родителей по теме.</a:t>
            </a:r>
          </a:p>
          <a:p>
            <a:pPr lvl="0"/>
            <a:r>
              <a:rPr lang="ru-RU" dirty="0"/>
              <a:t>Консультация «Экологическое воспитание детей в семье»</a:t>
            </a:r>
          </a:p>
          <a:p>
            <a:pPr lvl="0"/>
            <a:r>
              <a:rPr lang="ru-RU" dirty="0"/>
              <a:t>Совместное творчество родителей с детьми.</a:t>
            </a:r>
          </a:p>
          <a:p>
            <a:r>
              <a:rPr lang="ru-RU" b="1" dirty="0"/>
              <a:t>Взаимодействие со специалистами: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 Разучивание хоровода «Березка»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Анкетирование родителей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928934"/>
            <a:ext cx="5684722" cy="2357454"/>
          </a:xfrm>
        </p:spPr>
        <p:txBody>
          <a:bodyPr>
            <a:normAutofit/>
          </a:bodyPr>
          <a:lstStyle/>
          <a:p>
            <a:r>
              <a:rPr lang="ru-RU" b="1" dirty="0" smtClean="0"/>
              <a:t>Цель:</a:t>
            </a:r>
            <a:r>
              <a:rPr lang="ru-RU" dirty="0" smtClean="0"/>
              <a:t> выявить отношение родителей к вопросам экологического образования дошкольников в детском саду и его реального осуществления в семье.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Результаты опроса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В анкетировании приняло участие 15  родителей.</a:t>
            </a:r>
          </a:p>
          <a:p>
            <a:r>
              <a:rPr lang="ru-RU" dirty="0" smtClean="0"/>
              <a:t>После обработки анкет были получены следующие результаты:</a:t>
            </a:r>
          </a:p>
          <a:p>
            <a:r>
              <a:rPr lang="ru-RU" dirty="0" smtClean="0"/>
              <a:t>73%  опрошенных родителей осведомлены об  экологическом образовании детей и  воспитывают  в детях положительное отношение к миру природы.</a:t>
            </a:r>
          </a:p>
          <a:p>
            <a:r>
              <a:rPr lang="ru-RU" dirty="0" smtClean="0"/>
              <a:t>24% - имеют недостаточно информации по данному вопросу, но поддерживают работу детского сада по экологическому образованию детей.</a:t>
            </a:r>
          </a:p>
          <a:p>
            <a:r>
              <a:rPr lang="ru-RU" dirty="0" smtClean="0"/>
              <a:t>3% - понимают, что детский сад знакомит детей с миром природы, но не считают воспитание в детях экологической культуры важным направлением работы.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Изображение 05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23344"/>
            <a:ext cx="4038600" cy="3028950"/>
          </a:xfrm>
        </p:spPr>
      </p:pic>
      <p:pic>
        <p:nvPicPr>
          <p:cNvPr id="8" name="Содержимое 7" descr="Изображение 05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623344"/>
            <a:ext cx="4038600" cy="3028950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00034" y="142852"/>
            <a:ext cx="8143932" cy="1704236"/>
          </a:xfrm>
          <a:prstGeom prst="rect">
            <a:avLst/>
          </a:prstGeom>
        </p:spPr>
        <p:txBody>
          <a:bodyPr vert="horz" lIns="0" rIns="0" bIns="0" anchor="b">
            <a:normAutofit fontScale="2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Консультация для родителей</a:t>
            </a:r>
            <a:r>
              <a:rPr kumimoji="0" lang="ru-RU" sz="1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«Экологическое воспитание детей в семье»</a:t>
            </a:r>
            <a:r>
              <a:rPr kumimoji="0" lang="ru-RU" sz="1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1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1385596"/>
            <a:ext cx="8572560" cy="116955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Цели:</a:t>
            </a:r>
            <a:b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1.способствовать повышению педагогической культуры родителей, пополнению их знаний по экологическому развития ребенка в семье и детском саду;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2.содействовать сплочению родительского коллектива, вовлечению в жизнедеятельность группового сообщества.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В результате реализации проекта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Повысился уровень экологических знаний, познавательной и речевой активности детей дошкольного возраста.</a:t>
            </a:r>
          </a:p>
          <a:p>
            <a:r>
              <a:rPr lang="ru-RU" dirty="0" smtClean="0"/>
              <a:t>Таким образом, создание эколого-развивающей среды в детском саду - это непрерывный педагогический процесс, который включает в себя организацию групповых пространств, наблюдения в природе, экскурсии по экологической тропинке.  Это позволяет, не покидая территории детского сада, познакомить детей с родной природой, научить, бережно к ней относиться, учить ценить ее красоту и помогать ей.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530352" y="1316736"/>
          <a:ext cx="7772400" cy="1362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Реализация проекта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Рисование «Желтый одуванчик»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endParaRPr lang="en-US" b="1" dirty="0" smtClean="0"/>
          </a:p>
          <a:p>
            <a:r>
              <a:rPr lang="ru-RU" b="1" dirty="0" smtClean="0"/>
              <a:t>Задачи: </a:t>
            </a:r>
            <a:br>
              <a:rPr lang="ru-RU" b="1" dirty="0" smtClean="0"/>
            </a:br>
            <a:r>
              <a:rPr lang="ru-RU" dirty="0" smtClean="0"/>
              <a:t>Учить передавать образ цветка, его строение и форму используя пальчики.</a:t>
            </a:r>
            <a:br>
              <a:rPr lang="ru-RU" dirty="0" smtClean="0"/>
            </a:br>
            <a:r>
              <a:rPr lang="ru-RU" dirty="0" smtClean="0"/>
              <a:t>Закрепить знания цвета (зеленого, желтого). </a:t>
            </a:r>
            <a:br>
              <a:rPr lang="ru-RU" dirty="0" smtClean="0"/>
            </a:br>
            <a:r>
              <a:rPr lang="ru-RU" dirty="0" smtClean="0"/>
              <a:t>Вызвать эмоционально-эстетический отклик на тему занятия.</a:t>
            </a:r>
            <a:br>
              <a:rPr lang="ru-RU" dirty="0" smtClean="0"/>
            </a:br>
            <a:r>
              <a:rPr lang="ru-RU" dirty="0" smtClean="0"/>
              <a:t>Воспитывать бережное отношение к природе.</a:t>
            </a:r>
          </a:p>
          <a:p>
            <a:r>
              <a:rPr lang="ru-RU" b="1" dirty="0" smtClean="0"/>
              <a:t>Материал:</a:t>
            </a:r>
            <a:r>
              <a:rPr lang="ru-RU" dirty="0" smtClean="0"/>
              <a:t> Альбомные листы, желтая и зеленая гуашь, модель одуванчика и пчелок по количеству детей, салфетки.</a:t>
            </a:r>
          </a:p>
          <a:p>
            <a:r>
              <a:rPr lang="ru-RU" b="1" dirty="0" smtClean="0"/>
              <a:t>Предварительная работа:</a:t>
            </a:r>
            <a:r>
              <a:rPr lang="ru-RU" dirty="0" smtClean="0"/>
              <a:t> Рассматривание травы и цветов на прогулке.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Ход занятия</a:t>
            </a:r>
            <a:r>
              <a:rPr lang="ru-RU" dirty="0" smtClean="0"/>
              <a:t> 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Содержимое 4" descr="20150410102609-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22828"/>
            <a:ext cx="4038600" cy="3029981"/>
          </a:xfrm>
        </p:spPr>
      </p:pic>
      <p:pic>
        <p:nvPicPr>
          <p:cNvPr id="8" name="Содержимое 7" descr="20150410102555-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623859"/>
            <a:ext cx="4038600" cy="302791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Рисуем одуванчики</a:t>
            </a:r>
            <a:endParaRPr lang="ru-RU" dirty="0"/>
          </a:p>
        </p:txBody>
      </p:sp>
      <p:pic>
        <p:nvPicPr>
          <p:cNvPr id="6" name="Содержимое 5" descr="2015041010415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00628" y="2500306"/>
            <a:ext cx="3325416" cy="3643339"/>
          </a:xfrm>
        </p:spPr>
      </p:pic>
      <p:pic>
        <p:nvPicPr>
          <p:cNvPr id="8" name="Содержимое 7" descr="2015041010320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623344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2015041010415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13792" y="1920875"/>
            <a:ext cx="3325416" cy="4433888"/>
          </a:xfrm>
        </p:spPr>
      </p:pic>
      <p:pic>
        <p:nvPicPr>
          <p:cNvPr id="8" name="Содержимое 4" descr="2015041010350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623344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374</TotalTime>
  <Words>666</Words>
  <Application>Microsoft Office PowerPoint</Application>
  <PresentationFormat>Экран (4:3)</PresentationFormat>
  <Paragraphs>135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Поток</vt:lpstr>
      <vt:lpstr>Проект «Цвети земля цвети»  во II младшей группе «Лучики»</vt:lpstr>
      <vt:lpstr>Паспорт  проекта.</vt:lpstr>
      <vt:lpstr>Слайд 3</vt:lpstr>
      <vt:lpstr>Этапы проекта</vt:lpstr>
      <vt:lpstr>Реализация проекта</vt:lpstr>
      <vt:lpstr>Рисование «Желтый одуванчик»</vt:lpstr>
      <vt:lpstr>   Ход занятия  </vt:lpstr>
      <vt:lpstr>Рисуем одуванчики</vt:lpstr>
      <vt:lpstr>Слайд 9</vt:lpstr>
      <vt:lpstr>Выставка работ</vt:lpstr>
      <vt:lpstr>«Посадка лука и семян цветов» Создания огорода в группе.</vt:lpstr>
      <vt:lpstr>Ход занятия</vt:lpstr>
      <vt:lpstr>Слайд 13</vt:lpstr>
      <vt:lpstr>Посадка лука</vt:lpstr>
      <vt:lpstr>Показ семян цветов</vt:lpstr>
      <vt:lpstr>Посадка семян</vt:lpstr>
      <vt:lpstr>Технология посадки</vt:lpstr>
      <vt:lpstr>Наш огород</vt:lpstr>
      <vt:lpstr> Домашнее задание  для детей и родителей – рисунок на тему «Признаки весны»</vt:lpstr>
      <vt:lpstr>Хоровод «Березка»</vt:lpstr>
      <vt:lpstr>Рисование «Деревья на нашем участке»</vt:lpstr>
      <vt:lpstr> Задачи</vt:lpstr>
      <vt:lpstr>Ход занятия</vt:lpstr>
      <vt:lpstr>Рисуем дерево</vt:lpstr>
      <vt:lpstr>Рисуем листочки</vt:lpstr>
      <vt:lpstr>Выставка рисунков</vt:lpstr>
      <vt:lpstr>Настольные игры</vt:lpstr>
      <vt:lpstr>Подвижные игры</vt:lpstr>
      <vt:lpstr>Беседы:</vt:lpstr>
      <vt:lpstr>Разучивание стихов</vt:lpstr>
      <vt:lpstr>Отчетное занятие «Экскурсия в березовую рощу»</vt:lpstr>
      <vt:lpstr>Ход занятия</vt:lpstr>
      <vt:lpstr>Идем на экскурсию</vt:lpstr>
      <vt:lpstr>Здороваемся с солнышком</vt:lpstr>
      <vt:lpstr>Березка прислала нам письмо</vt:lpstr>
      <vt:lpstr>Хоровод «Березка»</vt:lpstr>
      <vt:lpstr>Рассматриваем первые цветочки</vt:lpstr>
      <vt:lpstr>Прилетела пчелка Майя и принесла угощение</vt:lpstr>
      <vt:lpstr>Возвращение в детский сад</vt:lpstr>
      <vt:lpstr>Анкетирование родителей</vt:lpstr>
      <vt:lpstr>Результаты опроса</vt:lpstr>
      <vt:lpstr> </vt:lpstr>
      <vt:lpstr>В результате реализации проекта</vt:lpstr>
      <vt:lpstr>Слайд 44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«Цвети земля цвети»  во II младшей группе «Лучики»</dc:title>
  <dc:creator>Admin</dc:creator>
  <cp:lastModifiedBy>Admin</cp:lastModifiedBy>
  <cp:revision>39</cp:revision>
  <dcterms:created xsi:type="dcterms:W3CDTF">2015-04-14T17:52:32Z</dcterms:created>
  <dcterms:modified xsi:type="dcterms:W3CDTF">2015-05-04T17:17:23Z</dcterms:modified>
</cp:coreProperties>
</file>